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9" r:id="rId3"/>
    <p:sldId id="259" r:id="rId4"/>
    <p:sldId id="258" r:id="rId5"/>
    <p:sldId id="257" r:id="rId6"/>
    <p:sldId id="270" r:id="rId7"/>
    <p:sldId id="271" r:id="rId8"/>
    <p:sldId id="261" r:id="rId9"/>
    <p:sldId id="274" r:id="rId10"/>
    <p:sldId id="275" r:id="rId11"/>
    <p:sldId id="276" r:id="rId12"/>
    <p:sldId id="277" r:id="rId13"/>
    <p:sldId id="265" r:id="rId14"/>
    <p:sldId id="278" r:id="rId15"/>
    <p:sldId id="279" r:id="rId16"/>
    <p:sldId id="264" r:id="rId17"/>
    <p:sldId id="266" r:id="rId18"/>
    <p:sldId id="272" r:id="rId19"/>
    <p:sldId id="273" r:id="rId20"/>
    <p:sldId id="263" r:id="rId21"/>
    <p:sldId id="262" r:id="rId22"/>
    <p:sldId id="26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5" d="100"/>
          <a:sy n="115" d="100"/>
        </p:scale>
        <p:origin x="-48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2A17EA-935B-0741-B738-03992F10EF50}" type="datetimeFigureOut">
              <a:rPr lang="en-US" smtClean="0"/>
              <a:t>6/29/2016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A46F0B-9974-7940-9D7F-25CEBF4B6595}" type="slidenum">
              <a:rPr lang="en-US" smtClean="0"/>
              <a:t>‹#›</a:t>
            </a:fld>
            <a:endParaRPr lang="en-US"/>
          </a:p>
        </p:txBody>
      </p:sp>
    </p:spTree>
    <p:extLst>
      <p:ext uri="{BB962C8B-B14F-4D97-AF65-F5344CB8AC3E}">
        <p14:creationId xmlns:p14="http://schemas.microsoft.com/office/powerpoint/2010/main" val="112235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D6708-0A5F-9B49-B007-EF8C9CA4A2D6}" type="datetimeFigureOut">
              <a:rPr lang="en-US" smtClean="0"/>
              <a:t>6/29/2016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78A38-7274-E84E-A854-A7DFE2378785}" type="slidenum">
              <a:rPr lang="en-US" smtClean="0"/>
              <a:t>‹#›</a:t>
            </a:fld>
            <a:endParaRPr lang="en-US"/>
          </a:p>
        </p:txBody>
      </p:sp>
    </p:spTree>
    <p:extLst>
      <p:ext uri="{BB962C8B-B14F-4D97-AF65-F5344CB8AC3E}">
        <p14:creationId xmlns:p14="http://schemas.microsoft.com/office/powerpoint/2010/main" val="2487410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you become a teacher, behavior</a:t>
            </a:r>
            <a:r>
              <a:rPr lang="en-US" baseline="0" dirty="0" smtClean="0"/>
              <a:t> coach, dean or administrator?</a:t>
            </a:r>
          </a:p>
          <a:p>
            <a:r>
              <a:rPr lang="en-US" baseline="0" dirty="0" smtClean="0"/>
              <a:t>What are you doing today to make your school better?</a:t>
            </a:r>
          </a:p>
          <a:p>
            <a:r>
              <a:rPr lang="en-US" baseline="0" dirty="0" smtClean="0"/>
              <a:t>What are you doing today to help kids?</a:t>
            </a:r>
          </a:p>
          <a:p>
            <a:r>
              <a:rPr lang="en-US" baseline="0" dirty="0" smtClean="0"/>
              <a:t>What are you doing to build lasting relationships?</a:t>
            </a:r>
          </a:p>
          <a:p>
            <a:r>
              <a:rPr lang="en-US" baseline="0" dirty="0" smtClean="0"/>
              <a:t>----- Meeting Notes (6/29/16 07:45)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E78A38-7274-E84E-A854-A7DFE2378785}" type="slidenum">
              <a:rPr lang="en-US" smtClean="0"/>
              <a:t>1</a:t>
            </a:fld>
            <a:endParaRPr lang="en-US"/>
          </a:p>
        </p:txBody>
      </p:sp>
    </p:spTree>
    <p:extLst>
      <p:ext uri="{BB962C8B-B14F-4D97-AF65-F5344CB8AC3E}">
        <p14:creationId xmlns:p14="http://schemas.microsoft.com/office/powerpoint/2010/main" val="90447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that any suspension has a negative academic</a:t>
            </a:r>
            <a:r>
              <a:rPr lang="en-US" baseline="0" dirty="0" smtClean="0"/>
              <a:t> impact on any student receiving it.</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11</a:t>
            </a:fld>
            <a:endParaRPr lang="en-US"/>
          </a:p>
        </p:txBody>
      </p:sp>
    </p:spTree>
    <p:extLst>
      <p:ext uri="{BB962C8B-B14F-4D97-AF65-F5344CB8AC3E}">
        <p14:creationId xmlns:p14="http://schemas.microsoft.com/office/powerpoint/2010/main" val="143086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not teaching or</a:t>
            </a:r>
            <a:r>
              <a:rPr lang="en-US" baseline="0" dirty="0" smtClean="0"/>
              <a:t> modeling appropriate behaviors to our students.</a:t>
            </a:r>
          </a:p>
          <a:p>
            <a:r>
              <a:rPr lang="en-US" baseline="0" dirty="0" smtClean="0"/>
              <a:t>We know in most cases these behaviors are not being modeled or taught at home.</a:t>
            </a:r>
          </a:p>
          <a:p>
            <a:r>
              <a:rPr lang="en-US" baseline="0" dirty="0" smtClean="0"/>
              <a:t>Social skills training is a key component to turning this negative trend around.</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12</a:t>
            </a:fld>
            <a:endParaRPr lang="en-US"/>
          </a:p>
        </p:txBody>
      </p:sp>
    </p:spTree>
    <p:extLst>
      <p:ext uri="{BB962C8B-B14F-4D97-AF65-F5344CB8AC3E}">
        <p14:creationId xmlns:p14="http://schemas.microsoft.com/office/powerpoint/2010/main" val="369100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things that we can implement</a:t>
            </a:r>
            <a:r>
              <a:rPr lang="en-US" baseline="0" dirty="0" smtClean="0"/>
              <a:t> that can flip the script quickly and place the burden back on the student to change their behavior.</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13</a:t>
            </a:fld>
            <a:endParaRPr lang="en-US"/>
          </a:p>
        </p:txBody>
      </p:sp>
    </p:spTree>
    <p:extLst>
      <p:ext uri="{BB962C8B-B14F-4D97-AF65-F5344CB8AC3E}">
        <p14:creationId xmlns:p14="http://schemas.microsoft.com/office/powerpoint/2010/main" val="42770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teachers accountable by making them write the referrals in a detailed way.</a:t>
            </a:r>
          </a:p>
          <a:p>
            <a:r>
              <a:rPr lang="en-US" dirty="0" smtClean="0"/>
              <a:t>Work with</a:t>
            </a:r>
            <a:r>
              <a:rPr lang="en-US" baseline="0" dirty="0" smtClean="0"/>
              <a:t> your struggling teachers to teach them strategies to diffuse power struggle situations</a:t>
            </a:r>
          </a:p>
          <a:p>
            <a:r>
              <a:rPr lang="en-US" baseline="0" dirty="0" smtClean="0"/>
              <a:t>Work to create buy-in from the teachers and explain to them why these changes are important.</a:t>
            </a:r>
          </a:p>
          <a:p>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16</a:t>
            </a:fld>
            <a:endParaRPr lang="en-US"/>
          </a:p>
        </p:txBody>
      </p:sp>
    </p:spTree>
    <p:extLst>
      <p:ext uri="{BB962C8B-B14F-4D97-AF65-F5344CB8AC3E}">
        <p14:creationId xmlns:p14="http://schemas.microsoft.com/office/powerpoint/2010/main" val="399965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together</a:t>
            </a:r>
            <a:r>
              <a:rPr lang="en-US" baseline="0" dirty="0" smtClean="0"/>
              <a:t> to solve school discipline issues, do not be afraid to ask the teachers and the students what the problems in your school are.</a:t>
            </a:r>
          </a:p>
          <a:p>
            <a:r>
              <a:rPr lang="en-US" baseline="0" dirty="0" smtClean="0"/>
              <a:t>Then act to develop a plan to implement strategies to solve these problems</a:t>
            </a:r>
          </a:p>
          <a:p>
            <a:r>
              <a:rPr lang="en-US" baseline="0" dirty="0" smtClean="0"/>
              <a:t>Survey all stakeholders to see how effective the changes are and do not be afraid of the results</a:t>
            </a:r>
          </a:p>
          <a:p>
            <a:r>
              <a:rPr lang="en-US" baseline="0" dirty="0" smtClean="0"/>
              <a:t>Transparency builds trust</a:t>
            </a:r>
          </a:p>
          <a:p>
            <a:r>
              <a:rPr lang="en-US" baseline="0" dirty="0" smtClean="0"/>
              <a:t>Then share your successes with other schools and colleagues </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17</a:t>
            </a:fld>
            <a:endParaRPr lang="en-US"/>
          </a:p>
        </p:txBody>
      </p:sp>
    </p:spTree>
    <p:extLst>
      <p:ext uri="{BB962C8B-B14F-4D97-AF65-F5344CB8AC3E}">
        <p14:creationId xmlns:p14="http://schemas.microsoft.com/office/powerpoint/2010/main" val="2244243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each and direct</a:t>
            </a:r>
            <a:r>
              <a:rPr lang="en-US" baseline="0" dirty="0" smtClean="0"/>
              <a:t> them to each example in the appendix.</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18</a:t>
            </a:fld>
            <a:endParaRPr lang="en-US"/>
          </a:p>
        </p:txBody>
      </p:sp>
    </p:spTree>
    <p:extLst>
      <p:ext uri="{BB962C8B-B14F-4D97-AF65-F5344CB8AC3E}">
        <p14:creationId xmlns:p14="http://schemas.microsoft.com/office/powerpoint/2010/main" val="287320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bad do you want to see success?</a:t>
            </a:r>
          </a:p>
          <a:p>
            <a:r>
              <a:rPr lang="en-US" dirty="0" smtClean="0"/>
              <a:t>Are you willing to move ahead</a:t>
            </a:r>
            <a:r>
              <a:rPr lang="en-US" baseline="0" dirty="0" smtClean="0"/>
              <a:t> despite the naysayers?</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20</a:t>
            </a:fld>
            <a:endParaRPr lang="en-US"/>
          </a:p>
        </p:txBody>
      </p:sp>
    </p:spTree>
    <p:extLst>
      <p:ext uri="{BB962C8B-B14F-4D97-AF65-F5344CB8AC3E}">
        <p14:creationId xmlns:p14="http://schemas.microsoft.com/office/powerpoint/2010/main" val="36611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you keep climbing or will you quit?</a:t>
            </a:r>
          </a:p>
          <a:p>
            <a:r>
              <a:rPr lang="en-US" dirty="0" smtClean="0"/>
              <a:t>Once</a:t>
            </a:r>
            <a:r>
              <a:rPr lang="en-US" baseline="0" dirty="0" smtClean="0"/>
              <a:t> again how bad do you want it?</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21</a:t>
            </a:fld>
            <a:endParaRPr lang="en-US"/>
          </a:p>
        </p:txBody>
      </p:sp>
    </p:spTree>
    <p:extLst>
      <p:ext uri="{BB962C8B-B14F-4D97-AF65-F5344CB8AC3E}">
        <p14:creationId xmlns:p14="http://schemas.microsoft.com/office/powerpoint/2010/main" val="36395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people</a:t>
            </a:r>
            <a:r>
              <a:rPr lang="en-US" baseline="0" dirty="0" smtClean="0"/>
              <a:t> in this room are to me some of the most valuable people in the district.  Without you doing your job, students would not be able to receive the academic instruction safely each day.  You also deal with some of the most negative things in the district daily and often you go unnoticed.  Fundamentally you are problem solvers, and we have a major problem to solve in our district.   That problem is how do we teach students to behave.  How we solve </a:t>
            </a:r>
            <a:r>
              <a:rPr lang="en-US" baseline="0" smtClean="0"/>
              <a:t>this problem?</a:t>
            </a:r>
            <a:endParaRPr lang="en-US"/>
          </a:p>
        </p:txBody>
      </p:sp>
      <p:sp>
        <p:nvSpPr>
          <p:cNvPr id="4" name="Slide Number Placeholder 3"/>
          <p:cNvSpPr>
            <a:spLocks noGrp="1"/>
          </p:cNvSpPr>
          <p:nvPr>
            <p:ph type="sldNum" sz="quarter" idx="10"/>
          </p:nvPr>
        </p:nvSpPr>
        <p:spPr/>
        <p:txBody>
          <a:bodyPr/>
          <a:lstStyle/>
          <a:p>
            <a:fld id="{55E78A38-7274-E84E-A854-A7DFE2378785}" type="slidenum">
              <a:rPr lang="en-US" smtClean="0"/>
              <a:t>22</a:t>
            </a:fld>
            <a:endParaRPr lang="en-US"/>
          </a:p>
        </p:txBody>
      </p:sp>
    </p:spTree>
    <p:extLst>
      <p:ext uri="{BB962C8B-B14F-4D97-AF65-F5344CB8AC3E}">
        <p14:creationId xmlns:p14="http://schemas.microsoft.com/office/powerpoint/2010/main" val="14893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poor can be resolved by getting an education, and</a:t>
            </a:r>
            <a:r>
              <a:rPr lang="en-US" baseline="0" dirty="0" smtClean="0"/>
              <a:t> getting a good paying job.  It does not have to last forever.</a:t>
            </a:r>
          </a:p>
          <a:p>
            <a:r>
              <a:rPr lang="en-US" baseline="0" dirty="0" smtClean="0"/>
              <a:t>Having a poverty mindset traps an individual in a cycle of poverty that often can not be broken and that often repeats itself.</a:t>
            </a:r>
          </a:p>
          <a:p>
            <a:r>
              <a:rPr lang="en-US" baseline="0" dirty="0" smtClean="0"/>
              <a:t>Do you know the students in your school that are struggling with poverty? (living out of a car, a motel, etc.)</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2</a:t>
            </a:fld>
            <a:endParaRPr lang="en-US"/>
          </a:p>
        </p:txBody>
      </p:sp>
    </p:spTree>
    <p:extLst>
      <p:ext uri="{BB962C8B-B14F-4D97-AF65-F5344CB8AC3E}">
        <p14:creationId xmlns:p14="http://schemas.microsoft.com/office/powerpoint/2010/main" val="302929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 doing in your school to identify students that are struggling to survive?</a:t>
            </a:r>
          </a:p>
          <a:p>
            <a:r>
              <a:rPr lang="en-US" dirty="0" smtClean="0"/>
              <a:t>What are you doing to stop the bleeding before we lose the student?</a:t>
            </a:r>
          </a:p>
          <a:p>
            <a:r>
              <a:rPr lang="en-US" dirty="0" smtClean="0"/>
              <a:t>The only thing that will save the student is building a relationship with the student.  What do you learn</a:t>
            </a:r>
            <a:r>
              <a:rPr lang="en-US" baseline="0" dirty="0" smtClean="0"/>
              <a:t> about each student you come in contact with?</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3</a:t>
            </a:fld>
            <a:endParaRPr lang="en-US"/>
          </a:p>
        </p:txBody>
      </p:sp>
    </p:spTree>
    <p:extLst>
      <p:ext uri="{BB962C8B-B14F-4D97-AF65-F5344CB8AC3E}">
        <p14:creationId xmlns:p14="http://schemas.microsoft.com/office/powerpoint/2010/main" val="194274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be afraid to take time to help a student?</a:t>
            </a:r>
          </a:p>
          <a:p>
            <a:r>
              <a:rPr lang="en-US" dirty="0" smtClean="0"/>
              <a:t>Do not be afraid to let your guard</a:t>
            </a:r>
            <a:r>
              <a:rPr lang="en-US" baseline="0" dirty="0" smtClean="0"/>
              <a:t> down and build a relationship with a student?</a:t>
            </a:r>
          </a:p>
          <a:p>
            <a:r>
              <a:rPr lang="en-US" baseline="0" dirty="0" smtClean="0"/>
              <a:t>You never know when that relationship will come back to help you.</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4</a:t>
            </a:fld>
            <a:endParaRPr lang="en-US"/>
          </a:p>
        </p:txBody>
      </p:sp>
    </p:spTree>
    <p:extLst>
      <p:ext uri="{BB962C8B-B14F-4D97-AF65-F5344CB8AC3E}">
        <p14:creationId xmlns:p14="http://schemas.microsoft.com/office/powerpoint/2010/main" val="40428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Discipline has changed and the standard</a:t>
            </a:r>
            <a:r>
              <a:rPr lang="en-US" baseline="0" dirty="0" smtClean="0"/>
              <a:t> ways of how we have dealt with students is no longer working.</a:t>
            </a:r>
          </a:p>
          <a:p>
            <a:r>
              <a:rPr lang="en-US" baseline="0" dirty="0" smtClean="0"/>
              <a:t>OSS gives us a break but does not treat the behavior of the student.  No one is at home to punish the student or drive the point home.  Instead the students are often on the street during the day with no supervision, which often leads to crime.</a:t>
            </a:r>
          </a:p>
          <a:p>
            <a:r>
              <a:rPr lang="en-US" baseline="0" dirty="0" smtClean="0"/>
              <a:t>ISS works if it is solution based and the right person is there.  If not it often becomes a holding tank and the students are release and recommit the same behaviors.</a:t>
            </a:r>
          </a:p>
          <a:p>
            <a:r>
              <a:rPr lang="en-US" baseline="0" dirty="0" smtClean="0"/>
              <a:t>We are facing a discipline shift across the country and we need to shape it and not it shape us.</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5</a:t>
            </a:fld>
            <a:endParaRPr lang="en-US"/>
          </a:p>
        </p:txBody>
      </p:sp>
    </p:spTree>
    <p:extLst>
      <p:ext uri="{BB962C8B-B14F-4D97-AF65-F5344CB8AC3E}">
        <p14:creationId xmlns:p14="http://schemas.microsoft.com/office/powerpoint/2010/main" val="20872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15 minutes</a:t>
            </a:r>
            <a:r>
              <a:rPr lang="en-US" baseline="0" dirty="0" smtClean="0"/>
              <a:t> and discuss these essential questions among your groups.</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6</a:t>
            </a:fld>
            <a:endParaRPr lang="en-US"/>
          </a:p>
        </p:txBody>
      </p:sp>
    </p:spTree>
    <p:extLst>
      <p:ext uri="{BB962C8B-B14F-4D97-AF65-F5344CB8AC3E}">
        <p14:creationId xmlns:p14="http://schemas.microsoft.com/office/powerpoint/2010/main" val="219947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15 minutes to discuss answer</a:t>
            </a:r>
            <a:r>
              <a:rPr lang="en-US" baseline="0" dirty="0" smtClean="0"/>
              <a:t> the following questions among your group.</a:t>
            </a:r>
            <a:endParaRPr lang="en-US" dirty="0" smtClean="0"/>
          </a:p>
          <a:p>
            <a:r>
              <a:rPr lang="en-US" dirty="0" smtClean="0"/>
              <a:t>Does</a:t>
            </a:r>
            <a:r>
              <a:rPr lang="en-US" baseline="0" dirty="0" smtClean="0"/>
              <a:t> the data that you now see, reflect what your team thought about the essential questions?</a:t>
            </a:r>
          </a:p>
          <a:p>
            <a:r>
              <a:rPr lang="en-US" baseline="0" dirty="0" smtClean="0"/>
              <a:t>What problem areas does your school have?</a:t>
            </a:r>
          </a:p>
          <a:p>
            <a:r>
              <a:rPr lang="en-US" baseline="0" dirty="0" smtClean="0"/>
              <a:t>What ideas does your group have to correct these problems?</a:t>
            </a:r>
          </a:p>
          <a:p>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8</a:t>
            </a:fld>
            <a:endParaRPr lang="en-US"/>
          </a:p>
        </p:txBody>
      </p:sp>
    </p:spTree>
    <p:extLst>
      <p:ext uri="{BB962C8B-B14F-4D97-AF65-F5344CB8AC3E}">
        <p14:creationId xmlns:p14="http://schemas.microsoft.com/office/powerpoint/2010/main" val="321560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problem in ECSD</a:t>
            </a:r>
            <a:r>
              <a:rPr lang="en-US" baseline="0" dirty="0" smtClean="0"/>
              <a:t> is the three D’s</a:t>
            </a:r>
          </a:p>
          <a:p>
            <a:r>
              <a:rPr lang="en-US" baseline="0" dirty="0" smtClean="0"/>
              <a:t>We must stress to teachers they must be specific and detailed when using one of these three codes.  If they are vague in their description it needs to be sent back to them for more details.</a:t>
            </a:r>
          </a:p>
          <a:p>
            <a:r>
              <a:rPr lang="en-US" baseline="0" dirty="0" smtClean="0"/>
              <a:t>As deans you must work to properly code these referrals.  If it is not what they wrote, code it the proper way.</a:t>
            </a:r>
          </a:p>
          <a:p>
            <a:r>
              <a:rPr lang="en-US" baseline="0" dirty="0" smtClean="0"/>
              <a:t>Do not place more than one incident code in the system, code it as the most sever infraction.  This causes over reporting if incidents.</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9</a:t>
            </a:fld>
            <a:endParaRPr lang="en-US"/>
          </a:p>
        </p:txBody>
      </p:sp>
    </p:spTree>
    <p:extLst>
      <p:ext uri="{BB962C8B-B14F-4D97-AF65-F5344CB8AC3E}">
        <p14:creationId xmlns:p14="http://schemas.microsoft.com/office/powerpoint/2010/main" val="209208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begin to think about this statistic.</a:t>
            </a:r>
            <a:r>
              <a:rPr lang="en-US" baseline="0" dirty="0" smtClean="0"/>
              <a:t>  When you give a student a suspension is it going to be the most effective punishment for the student.</a:t>
            </a:r>
          </a:p>
          <a:p>
            <a:r>
              <a:rPr lang="en-US" baseline="0" dirty="0" smtClean="0"/>
              <a:t>I also understand that in some cases an out od school suspension must happen because of the severity of the offense.</a:t>
            </a:r>
          </a:p>
          <a:p>
            <a:r>
              <a:rPr lang="en-US" baseline="0" dirty="0" smtClean="0"/>
              <a:t>Remember that the severe offenses there is little disparity, the major disparity comes with the three D’s</a:t>
            </a:r>
            <a:endParaRPr lang="en-US" dirty="0"/>
          </a:p>
        </p:txBody>
      </p:sp>
      <p:sp>
        <p:nvSpPr>
          <p:cNvPr id="4" name="Slide Number Placeholder 3"/>
          <p:cNvSpPr>
            <a:spLocks noGrp="1"/>
          </p:cNvSpPr>
          <p:nvPr>
            <p:ph type="sldNum" sz="quarter" idx="10"/>
          </p:nvPr>
        </p:nvSpPr>
        <p:spPr/>
        <p:txBody>
          <a:bodyPr/>
          <a:lstStyle/>
          <a:p>
            <a:fld id="{55E78A38-7274-E84E-A854-A7DFE2378785}" type="slidenum">
              <a:rPr lang="en-US" smtClean="0"/>
              <a:t>10</a:t>
            </a:fld>
            <a:endParaRPr lang="en-US"/>
          </a:p>
        </p:txBody>
      </p:sp>
    </p:spTree>
    <p:extLst>
      <p:ext uri="{BB962C8B-B14F-4D97-AF65-F5344CB8AC3E}">
        <p14:creationId xmlns:p14="http://schemas.microsoft.com/office/powerpoint/2010/main" val="309145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4" name="Explosion"/>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4" name="Explosion"/>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3"/>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4" name="Explosion"/>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Explosion"/>
          </p:stSnd>
        </p:sndAc>
      </p:transition>
    </mc:Choice>
    <mc:Fallback xmlns="">
      <p:transition xmlns:p14="http://schemas.microsoft.com/office/powerpoint/2010/main" spd="slow">
        <p:fade/>
        <p:sndAc>
          <p:stSnd>
            <p:snd r:embed="rId3" name="Explosion"/>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6/29/2016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4000">
        <p14:vortex dir="r"/>
        <p:sndAc>
          <p:stSnd>
            <p:snd r:embed="rId16" name="Explosion"/>
          </p:stSnd>
        </p:sndAc>
      </p:transition>
    </mc:Choice>
    <mc:Fallback xmlns="">
      <p:transition xmlns:p14="http://schemas.microsoft.com/office/powerpoint/2010/main" spd="slow">
        <p:fade/>
        <p:sndAc>
          <p:stSnd>
            <p:snd r:embed="rId18" name="Explosion"/>
          </p:stSnd>
        </p:sndAc>
      </p:transition>
    </mc:Fallback>
  </mc:AlternateConten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hyperlink" Target="https://www.youtube.com/watch?v=kDdg4CW4J0A"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hyperlink" Target="https://www.youtube.com/watch?v=ObteGCNlEPI" TargetMode="External"/><Relationship Id="rId4" Type="http://schemas.openxmlformats.org/officeDocument/2006/relationships/hyperlink" Target="https://www.youtube.com/watch?v=tO4X8_c80kg"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N3V3cdfhGgg" TargetMode="Externa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fUXdrl9ch_Q" TargetMode="Externa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hyperlink" Target="https://www.youtube.com/watch?v=1BZmuz88KEY" TargetMode="External"/><Relationship Id="rId4" Type="http://schemas.openxmlformats.org/officeDocument/2006/relationships/hyperlink" Target="https://www.youtube.com/watch?v=82d84rn306M" TargetMode="External"/></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uVN-7h4YiAs" TargetMode="External"/></Relationships>
</file>

<file path=ppt/slides/_rels/slide22.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1.bin"/><Relationship Id="rId7" Type="http://schemas.openxmlformats.org/officeDocument/2006/relationships/hyperlink" Target="https://www.youtube.com/watch?v=-1BPx5Wsm7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C2YZnTL596Q" TargetMode="External"/><Relationship Id="rId5" Type="http://schemas.openxmlformats.org/officeDocument/2006/relationships/hyperlink" Target="https://www.youtube.com/watch?v=kAmsi05P9Uw" TargetMode="External"/><Relationship Id="rId4" Type="http://schemas.openxmlformats.org/officeDocument/2006/relationships/hyperlink" Target="https://www.youtube.com/watch?v=kgHYGw9OL7c"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Pr9ruvxA3K4" TargetMode="Externa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2x_Fl3NQVd4"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s46M7AGG39I"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s://www.youtube.com/watch?v=SJXbSZK1Pps"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4"/>
              </a:rPr>
              <a:t>Why Are You Here?</a:t>
            </a:r>
            <a:endParaRPr lang="en-US" dirty="0"/>
          </a:p>
        </p:txBody>
      </p:sp>
      <p:sp>
        <p:nvSpPr>
          <p:cNvPr id="3" name="Subtitle 2"/>
          <p:cNvSpPr>
            <a:spLocks noGrp="1"/>
          </p:cNvSpPr>
          <p:nvPr>
            <p:ph type="subTitle" idx="1"/>
          </p:nvPr>
        </p:nvSpPr>
        <p:spPr/>
        <p:txBody>
          <a:bodyPr/>
          <a:lstStyle/>
          <a:p>
            <a:r>
              <a:rPr lang="en-US" dirty="0" smtClean="0"/>
              <a:t>Shifting Discipline</a:t>
            </a:r>
            <a:endParaRPr lang="en-US" dirty="0"/>
          </a:p>
        </p:txBody>
      </p:sp>
    </p:spTree>
    <p:extLst>
      <p:ext uri="{BB962C8B-B14F-4D97-AF65-F5344CB8AC3E}">
        <p14:creationId xmlns:p14="http://schemas.microsoft.com/office/powerpoint/2010/main" val="104448199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 Your Climate</a:t>
            </a:r>
            <a:endParaRPr lang="en-US" dirty="0"/>
          </a:p>
        </p:txBody>
      </p:sp>
      <p:sp>
        <p:nvSpPr>
          <p:cNvPr id="3" name="Content Placeholder 2"/>
          <p:cNvSpPr>
            <a:spLocks noGrp="1"/>
          </p:cNvSpPr>
          <p:nvPr>
            <p:ph idx="1"/>
          </p:nvPr>
        </p:nvSpPr>
        <p:spPr/>
        <p:txBody>
          <a:bodyPr/>
          <a:lstStyle/>
          <a:p>
            <a:r>
              <a:rPr lang="en-US" dirty="0" smtClean="0"/>
              <a:t>Students who are suspended just once are…</a:t>
            </a:r>
          </a:p>
          <a:p>
            <a:pPr lvl="1">
              <a:buFont typeface="Wingdings" charset="2"/>
              <a:buChar char="§"/>
            </a:pPr>
            <a:r>
              <a:rPr lang="en-US" dirty="0" smtClean="0"/>
              <a:t>3 times more likely to have contact with the juvenile justice system.</a:t>
            </a:r>
          </a:p>
          <a:p>
            <a:pPr lvl="1">
              <a:buFont typeface="Wingdings" charset="2"/>
              <a:buChar char="§"/>
            </a:pPr>
            <a:r>
              <a:rPr lang="en-US" dirty="0" smtClean="0"/>
              <a:t>5 times more likely to drop out of school; &amp;</a:t>
            </a:r>
          </a:p>
          <a:p>
            <a:pPr lvl="1">
              <a:buFont typeface="Wingdings" charset="2"/>
              <a:buChar char="§"/>
            </a:pPr>
            <a:r>
              <a:rPr lang="en-US" dirty="0" smtClean="0"/>
              <a:t>6 times more likely to repeat a grade.</a:t>
            </a:r>
          </a:p>
          <a:p>
            <a:pPr marL="349250" lvl="1" indent="0">
              <a:buNone/>
            </a:pPr>
            <a:r>
              <a:rPr lang="en-US" sz="800" i="1" dirty="0" smtClean="0"/>
              <a:t>The achievement Gap and Discipline Gap: Two sides of the same coin?</a:t>
            </a:r>
            <a:endParaRPr lang="en-US" sz="800" i="1" dirty="0"/>
          </a:p>
        </p:txBody>
      </p:sp>
    </p:spTree>
    <p:extLst>
      <p:ext uri="{BB962C8B-B14F-4D97-AF65-F5344CB8AC3E}">
        <p14:creationId xmlns:p14="http://schemas.microsoft.com/office/powerpoint/2010/main" val="168643252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 Your Climate</a:t>
            </a:r>
            <a:endParaRPr lang="en-US" dirty="0"/>
          </a:p>
        </p:txBody>
      </p:sp>
      <p:sp>
        <p:nvSpPr>
          <p:cNvPr id="3" name="Content Placeholder 2"/>
          <p:cNvSpPr>
            <a:spLocks noGrp="1"/>
          </p:cNvSpPr>
          <p:nvPr>
            <p:ph idx="1"/>
          </p:nvPr>
        </p:nvSpPr>
        <p:spPr/>
        <p:txBody>
          <a:bodyPr/>
          <a:lstStyle/>
          <a:p>
            <a:r>
              <a:rPr lang="en-US" dirty="0" smtClean="0"/>
              <a:t>Suspensions lead to…</a:t>
            </a:r>
          </a:p>
          <a:p>
            <a:pPr lvl="1">
              <a:buFont typeface="Wingdings" charset="2"/>
              <a:buChar char="§"/>
            </a:pPr>
            <a:r>
              <a:rPr lang="en-US" dirty="0" smtClean="0"/>
              <a:t>Loss of instructional time, and as a direct result, decreased academic performance;</a:t>
            </a:r>
          </a:p>
          <a:p>
            <a:pPr lvl="1">
              <a:buFont typeface="Wingdings" charset="2"/>
              <a:buChar char="§"/>
            </a:pPr>
            <a:r>
              <a:rPr lang="en-US" dirty="0" smtClean="0"/>
              <a:t>Increased risk for students to repeat misconduct, thereby leading to the “school-to-prison pipeline”</a:t>
            </a:r>
          </a:p>
          <a:p>
            <a:pPr marL="349250" lvl="1" indent="0">
              <a:buNone/>
            </a:pPr>
            <a:r>
              <a:rPr lang="en-US" sz="800" dirty="0" smtClean="0"/>
              <a:t>Ramiro </a:t>
            </a:r>
            <a:r>
              <a:rPr lang="en-US" sz="800" dirty="0" err="1" smtClean="0"/>
              <a:t>Rubalcaba</a:t>
            </a:r>
            <a:r>
              <a:rPr lang="en-US" sz="800" dirty="0" smtClean="0"/>
              <a:t>, Principal Azusa High School, PBIS</a:t>
            </a:r>
          </a:p>
        </p:txBody>
      </p:sp>
    </p:spTree>
    <p:extLst>
      <p:ext uri="{BB962C8B-B14F-4D97-AF65-F5344CB8AC3E}">
        <p14:creationId xmlns:p14="http://schemas.microsoft.com/office/powerpoint/2010/main" val="352947694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in school when…</a:t>
            </a:r>
            <a:endParaRPr lang="en-US" dirty="0"/>
          </a:p>
        </p:txBody>
      </p:sp>
      <p:sp>
        <p:nvSpPr>
          <p:cNvPr id="3" name="Content Placeholder 2"/>
          <p:cNvSpPr>
            <a:spLocks noGrp="1"/>
          </p:cNvSpPr>
          <p:nvPr>
            <p:ph idx="1"/>
          </p:nvPr>
        </p:nvSpPr>
        <p:spPr/>
        <p:txBody>
          <a:bodyPr>
            <a:normAutofit lnSpcReduction="10000"/>
          </a:bodyPr>
          <a:lstStyle/>
          <a:p>
            <a:r>
              <a:rPr lang="en-US" sz="1800" dirty="0"/>
              <a:t>A</a:t>
            </a:r>
            <a:r>
              <a:rPr lang="en-US" sz="1800" dirty="0" smtClean="0"/>
              <a:t> child does not know how to spell…we Teach!</a:t>
            </a:r>
          </a:p>
          <a:p>
            <a:r>
              <a:rPr lang="en-US" sz="1800" dirty="0" smtClean="0"/>
              <a:t>A child does not know how to read…we Teach!</a:t>
            </a:r>
          </a:p>
          <a:p>
            <a:r>
              <a:rPr lang="en-US" sz="1800" dirty="0" smtClean="0"/>
              <a:t>A child does not know how to multiply…we Teach! </a:t>
            </a:r>
          </a:p>
          <a:p>
            <a:r>
              <a:rPr lang="en-US" sz="1800" dirty="0" smtClean="0"/>
              <a:t>A child does not know how to write …we Teach!</a:t>
            </a:r>
          </a:p>
          <a:p>
            <a:pPr>
              <a:lnSpc>
                <a:spcPct val="80000"/>
              </a:lnSpc>
            </a:pPr>
            <a:r>
              <a:rPr lang="en-US" sz="1800" dirty="0" smtClean="0"/>
              <a:t>A child does not know how to behave…we…</a:t>
            </a:r>
          </a:p>
          <a:p>
            <a:pPr marL="0" indent="0">
              <a:lnSpc>
                <a:spcPct val="80000"/>
              </a:lnSpc>
              <a:buNone/>
            </a:pPr>
            <a:r>
              <a:rPr lang="en-US" sz="2000" dirty="0" smtClean="0"/>
              <a:t>Change Seats  Call Home  Reassign  Suspend  Expel</a:t>
            </a:r>
          </a:p>
          <a:p>
            <a:pPr marL="0" indent="0">
              <a:lnSpc>
                <a:spcPct val="80000"/>
              </a:lnSpc>
              <a:buNone/>
            </a:pPr>
            <a:r>
              <a:rPr lang="en-US" sz="800" dirty="0" smtClean="0"/>
              <a:t>http://www.cfn211.com/uploads/7/9/9/0/7990034/overview_of_pbis_feb_14.pdf</a:t>
            </a:r>
          </a:p>
          <a:p>
            <a:pPr marL="0" indent="0">
              <a:lnSpc>
                <a:spcPct val="80000"/>
              </a:lnSpc>
              <a:buNone/>
            </a:pPr>
            <a:endParaRPr lang="en-US" sz="2000" dirty="0" smtClean="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115099766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Rethink Discipline </a:t>
            </a:r>
            <a:endParaRPr lang="en-US" dirty="0"/>
          </a:p>
        </p:txBody>
      </p:sp>
      <p:sp>
        <p:nvSpPr>
          <p:cNvPr id="3" name="Content Placeholder 2"/>
          <p:cNvSpPr>
            <a:spLocks noGrp="1"/>
          </p:cNvSpPr>
          <p:nvPr>
            <p:ph idx="1"/>
          </p:nvPr>
        </p:nvSpPr>
        <p:spPr/>
        <p:txBody>
          <a:bodyPr/>
          <a:lstStyle/>
          <a:p>
            <a:r>
              <a:rPr lang="en-US" dirty="0" smtClean="0">
                <a:hlinkClick r:id="rId4"/>
              </a:rPr>
              <a:t>Classroom Management</a:t>
            </a:r>
            <a:endParaRPr lang="en-US" dirty="0" smtClean="0"/>
          </a:p>
          <a:p>
            <a:r>
              <a:rPr lang="en-US" dirty="0" smtClean="0">
                <a:hlinkClick r:id="rId5"/>
              </a:rPr>
              <a:t>PBIS/RTI/MTSS</a:t>
            </a:r>
            <a:endParaRPr lang="en-US" dirty="0" smtClean="0"/>
          </a:p>
          <a:p>
            <a:r>
              <a:rPr lang="en-US" dirty="0" smtClean="0"/>
              <a:t>Peer Mentoring</a:t>
            </a:r>
          </a:p>
          <a:p>
            <a:r>
              <a:rPr lang="en-US" dirty="0" smtClean="0"/>
              <a:t>Teen Court</a:t>
            </a:r>
          </a:p>
          <a:p>
            <a:r>
              <a:rPr lang="en-US" dirty="0" smtClean="0"/>
              <a:t>Restorative Circles</a:t>
            </a:r>
            <a:endParaRPr lang="en-US" dirty="0"/>
          </a:p>
        </p:txBody>
      </p:sp>
    </p:spTree>
    <p:extLst>
      <p:ext uri="{BB962C8B-B14F-4D97-AF65-F5344CB8AC3E}">
        <p14:creationId xmlns:p14="http://schemas.microsoft.com/office/powerpoint/2010/main" val="359397981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6" name="Explosion"/>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Rethink Discipline</a:t>
            </a:r>
            <a:endParaRPr lang="en-US" dirty="0"/>
          </a:p>
        </p:txBody>
      </p:sp>
      <p:sp>
        <p:nvSpPr>
          <p:cNvPr id="3" name="Content Placeholder 2"/>
          <p:cNvSpPr>
            <a:spLocks noGrp="1"/>
          </p:cNvSpPr>
          <p:nvPr>
            <p:ph idx="1"/>
          </p:nvPr>
        </p:nvSpPr>
        <p:spPr/>
        <p:txBody>
          <a:bodyPr>
            <a:normAutofit/>
          </a:bodyPr>
          <a:lstStyle/>
          <a:p>
            <a:r>
              <a:rPr lang="en-US" dirty="0" smtClean="0"/>
              <a:t>Parent Conferences</a:t>
            </a:r>
          </a:p>
          <a:p>
            <a:r>
              <a:rPr lang="en-US" dirty="0" smtClean="0"/>
              <a:t>In School suspension or In School solutions</a:t>
            </a:r>
          </a:p>
          <a:p>
            <a:r>
              <a:rPr lang="en-US" dirty="0" smtClean="0"/>
              <a:t>Social Skills training (overcoming obstacles)</a:t>
            </a:r>
          </a:p>
          <a:p>
            <a:r>
              <a:rPr lang="en-US" dirty="0" smtClean="0"/>
              <a:t>ILR or New Beginnings (conflict resolution)</a:t>
            </a:r>
          </a:p>
          <a:p>
            <a:r>
              <a:rPr lang="en-US" dirty="0" smtClean="0"/>
              <a:t>OSS</a:t>
            </a:r>
          </a:p>
        </p:txBody>
      </p:sp>
    </p:spTree>
    <p:extLst>
      <p:ext uri="{BB962C8B-B14F-4D97-AF65-F5344CB8AC3E}">
        <p14:creationId xmlns:p14="http://schemas.microsoft.com/office/powerpoint/2010/main" val="361764828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sion"/>
          </p:stSnd>
        </p:sndAc>
      </p:transition>
    </mc:Choice>
    <mc:Fallback xmlns="">
      <p:transition xmlns:p14="http://schemas.microsoft.com/office/powerpoint/2010/main" spd="slow">
        <p:fade/>
        <p:sndAc>
          <p:stSnd>
            <p:snd r:embed="rId3" name="Explosion"/>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Rethink Discipline</a:t>
            </a:r>
            <a:endParaRPr lang="en-US" dirty="0"/>
          </a:p>
        </p:txBody>
      </p:sp>
      <p:sp>
        <p:nvSpPr>
          <p:cNvPr id="3" name="Content Placeholder 2"/>
          <p:cNvSpPr>
            <a:spLocks noGrp="1"/>
          </p:cNvSpPr>
          <p:nvPr>
            <p:ph idx="1"/>
          </p:nvPr>
        </p:nvSpPr>
        <p:spPr/>
        <p:txBody>
          <a:bodyPr/>
          <a:lstStyle/>
          <a:p>
            <a:r>
              <a:rPr lang="en-US" dirty="0" smtClean="0"/>
              <a:t>Behavior contracts (for the specific behavior)</a:t>
            </a:r>
          </a:p>
          <a:p>
            <a:r>
              <a:rPr lang="en-US" dirty="0" smtClean="0"/>
              <a:t>Removals</a:t>
            </a:r>
          </a:p>
          <a:p>
            <a:pPr marL="0" indent="0">
              <a:buNone/>
            </a:pPr>
            <a:r>
              <a:rPr lang="en-US" dirty="0" smtClean="0"/>
              <a:t>The most important aspect to consider when rethinking discipline for your school is relationships.  How will the decisions made effect all educational stakeholders?</a:t>
            </a:r>
            <a:endParaRPr lang="en-US" dirty="0"/>
          </a:p>
        </p:txBody>
      </p:sp>
    </p:spTree>
    <p:extLst>
      <p:ext uri="{BB962C8B-B14F-4D97-AF65-F5344CB8AC3E}">
        <p14:creationId xmlns:p14="http://schemas.microsoft.com/office/powerpoint/2010/main" val="109406737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sion"/>
          </p:stSnd>
        </p:sndAc>
      </p:transition>
    </mc:Choice>
    <mc:Fallback xmlns="">
      <p:transition xmlns:p14="http://schemas.microsoft.com/office/powerpoint/2010/main" spd="slow">
        <p:fade/>
        <p:sndAc>
          <p:stSnd>
            <p:snd r:embed="rId3" name="Explosion"/>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 Outside the Box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4"/>
              </a:rPr>
              <a:t>Be a game changer</a:t>
            </a:r>
            <a:endParaRPr lang="en-US" dirty="0" smtClean="0"/>
          </a:p>
          <a:p>
            <a:r>
              <a:rPr lang="en-US" dirty="0" smtClean="0"/>
              <a:t>Do not be afraid	Brian </a:t>
            </a:r>
            <a:r>
              <a:rPr lang="en-US" dirty="0" err="1" smtClean="0"/>
              <a:t>Mendler</a:t>
            </a:r>
            <a:endParaRPr lang="en-US" dirty="0" smtClean="0"/>
          </a:p>
          <a:p>
            <a:pPr lvl="1">
              <a:buFont typeface="Wingdings" charset="2"/>
              <a:buChar char="§"/>
            </a:pPr>
            <a:r>
              <a:rPr lang="en-US" dirty="0" smtClean="0"/>
              <a:t>To hold teachers and students accountable</a:t>
            </a:r>
          </a:p>
          <a:p>
            <a:pPr lvl="1">
              <a:buFont typeface="Wingdings" charset="2"/>
              <a:buChar char="§"/>
            </a:pPr>
            <a:r>
              <a:rPr lang="en-US" dirty="0" smtClean="0"/>
              <a:t>To say I am sorry</a:t>
            </a:r>
          </a:p>
          <a:p>
            <a:pPr lvl="1">
              <a:buFont typeface="Wingdings" charset="2"/>
              <a:buChar char="§"/>
            </a:pPr>
            <a:r>
              <a:rPr lang="en-US" dirty="0" smtClean="0"/>
              <a:t>To say I totally understand</a:t>
            </a:r>
          </a:p>
          <a:p>
            <a:pPr lvl="1">
              <a:buFont typeface="Wingdings" charset="2"/>
              <a:buChar char="§"/>
            </a:pPr>
            <a:r>
              <a:rPr lang="en-US" dirty="0" smtClean="0"/>
              <a:t>To have the second to last word</a:t>
            </a:r>
          </a:p>
          <a:p>
            <a:r>
              <a:rPr lang="en-US" dirty="0" smtClean="0"/>
              <a:t>Build Consensus</a:t>
            </a:r>
          </a:p>
          <a:p>
            <a:r>
              <a:rPr lang="en-US" dirty="0" smtClean="0"/>
              <a:t>Change the school culture</a:t>
            </a:r>
            <a:endParaRPr lang="en-US" dirty="0"/>
          </a:p>
        </p:txBody>
      </p:sp>
    </p:spTree>
    <p:extLst>
      <p:ext uri="{BB962C8B-B14F-4D97-AF65-F5344CB8AC3E}">
        <p14:creationId xmlns:p14="http://schemas.microsoft.com/office/powerpoint/2010/main" val="33571829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Teamwork Changes School Culture</a:t>
            </a:r>
            <a:endParaRPr lang="en-US" dirty="0"/>
          </a:p>
        </p:txBody>
      </p:sp>
      <p:sp>
        <p:nvSpPr>
          <p:cNvPr id="3" name="Content Placeholder 2"/>
          <p:cNvSpPr>
            <a:spLocks noGrp="1"/>
          </p:cNvSpPr>
          <p:nvPr>
            <p:ph idx="1"/>
          </p:nvPr>
        </p:nvSpPr>
        <p:spPr/>
        <p:txBody>
          <a:bodyPr/>
          <a:lstStyle/>
          <a:p>
            <a:r>
              <a:rPr lang="en-US" dirty="0" smtClean="0">
                <a:hlinkClick r:id="rId4"/>
              </a:rPr>
              <a:t>Collaboration</a:t>
            </a:r>
            <a:endParaRPr lang="en-US" dirty="0" smtClean="0"/>
          </a:p>
          <a:p>
            <a:r>
              <a:rPr lang="en-US" dirty="0" smtClean="0"/>
              <a:t>Implementation</a:t>
            </a:r>
          </a:p>
          <a:p>
            <a:r>
              <a:rPr lang="en-US" dirty="0" smtClean="0"/>
              <a:t>Evaluation</a:t>
            </a:r>
          </a:p>
          <a:p>
            <a:r>
              <a:rPr lang="en-US" dirty="0" smtClean="0"/>
              <a:t>Share Best Practices</a:t>
            </a:r>
            <a:endParaRPr lang="en-US" dirty="0"/>
          </a:p>
        </p:txBody>
      </p:sp>
    </p:spTree>
    <p:extLst>
      <p:ext uri="{BB962C8B-B14F-4D97-AF65-F5344CB8AC3E}">
        <p14:creationId xmlns:p14="http://schemas.microsoft.com/office/powerpoint/2010/main" val="253598632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Shared Best Practices</a:t>
            </a:r>
            <a:endParaRPr lang="en-US" dirty="0"/>
          </a:p>
        </p:txBody>
      </p:sp>
      <p:sp>
        <p:nvSpPr>
          <p:cNvPr id="3" name="Content Placeholder 2"/>
          <p:cNvSpPr>
            <a:spLocks noGrp="1"/>
          </p:cNvSpPr>
          <p:nvPr>
            <p:ph idx="1"/>
          </p:nvPr>
        </p:nvSpPr>
        <p:spPr/>
        <p:txBody>
          <a:bodyPr>
            <a:normAutofit/>
          </a:bodyPr>
          <a:lstStyle/>
          <a:p>
            <a:r>
              <a:rPr lang="en-US" dirty="0" smtClean="0"/>
              <a:t>In School Solutions     	Larry Thompson</a:t>
            </a:r>
          </a:p>
          <a:p>
            <a:r>
              <a:rPr lang="en-US" dirty="0" smtClean="0"/>
              <a:t>On A Roll			Brian </a:t>
            </a:r>
            <a:r>
              <a:rPr lang="en-US" dirty="0" err="1" smtClean="0"/>
              <a:t>Mendler</a:t>
            </a:r>
            <a:r>
              <a:rPr lang="en-US" dirty="0" smtClean="0"/>
              <a:t>		</a:t>
            </a:r>
          </a:p>
          <a:p>
            <a:r>
              <a:rPr lang="en-US" dirty="0" smtClean="0"/>
              <a:t>Give ‘</a:t>
            </a:r>
            <a:r>
              <a:rPr lang="en-US" dirty="0" err="1" smtClean="0"/>
              <a:t>em</a:t>
            </a:r>
            <a:r>
              <a:rPr lang="en-US" dirty="0" smtClean="0"/>
              <a:t> Five		Larry Thompson</a:t>
            </a:r>
          </a:p>
          <a:p>
            <a:r>
              <a:rPr lang="en-US" dirty="0" smtClean="0"/>
              <a:t>STOIC			Dr. Randy </a:t>
            </a:r>
            <a:r>
              <a:rPr lang="en-US" dirty="0" err="1" smtClean="0"/>
              <a:t>Sprick</a:t>
            </a:r>
            <a:endParaRPr lang="en-US" dirty="0" smtClean="0"/>
          </a:p>
          <a:p>
            <a:r>
              <a:rPr lang="en-US" dirty="0" smtClean="0"/>
              <a:t>Build Relationships</a:t>
            </a:r>
          </a:p>
          <a:p>
            <a:pPr marL="0" indent="0">
              <a:buNone/>
            </a:pPr>
            <a:endParaRPr lang="en-US" dirty="0" smtClean="0"/>
          </a:p>
        </p:txBody>
      </p:sp>
    </p:spTree>
    <p:extLst>
      <p:ext uri="{BB962C8B-B14F-4D97-AF65-F5344CB8AC3E}">
        <p14:creationId xmlns:p14="http://schemas.microsoft.com/office/powerpoint/2010/main" val="338590434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Best Practices</a:t>
            </a:r>
            <a:endParaRPr lang="en-US" dirty="0"/>
          </a:p>
        </p:txBody>
      </p:sp>
      <p:sp>
        <p:nvSpPr>
          <p:cNvPr id="3" name="Content Placeholder 2"/>
          <p:cNvSpPr>
            <a:spLocks noGrp="1"/>
          </p:cNvSpPr>
          <p:nvPr>
            <p:ph idx="1"/>
          </p:nvPr>
        </p:nvSpPr>
        <p:spPr/>
        <p:txBody>
          <a:bodyPr/>
          <a:lstStyle/>
          <a:p>
            <a:r>
              <a:rPr lang="en-US" dirty="0" smtClean="0"/>
              <a:t>Provide a structured environment</a:t>
            </a:r>
          </a:p>
          <a:p>
            <a:pPr lvl="1">
              <a:buFont typeface="Wingdings" charset="2"/>
              <a:buChar char="§"/>
            </a:pPr>
            <a:r>
              <a:rPr lang="en-US" dirty="0" smtClean="0"/>
              <a:t>Speed Limit</a:t>
            </a:r>
          </a:p>
          <a:p>
            <a:pPr lvl="1">
              <a:buFont typeface="Wingdings" charset="2"/>
              <a:buChar char="§"/>
            </a:pPr>
            <a:r>
              <a:rPr lang="en-US" dirty="0" smtClean="0"/>
              <a:t>Lord of the Flies</a:t>
            </a:r>
          </a:p>
          <a:p>
            <a:r>
              <a:rPr lang="en-US" dirty="0" smtClean="0"/>
              <a:t>Respect a student’s privacy</a:t>
            </a:r>
          </a:p>
          <a:p>
            <a:pPr lvl="1">
              <a:buFont typeface="Wingdings" charset="2"/>
              <a:buChar char="§"/>
            </a:pPr>
            <a:r>
              <a:rPr lang="en-US" dirty="0" smtClean="0"/>
              <a:t>Prevention Phrases</a:t>
            </a:r>
          </a:p>
          <a:p>
            <a:pPr lvl="1">
              <a:buFont typeface="Wingdings" charset="2"/>
              <a:buChar char="§"/>
            </a:pPr>
            <a:r>
              <a:rPr lang="en-US" dirty="0" smtClean="0"/>
              <a:t>Listen more and Speak less</a:t>
            </a:r>
            <a:endParaRPr lang="en-US" dirty="0"/>
          </a:p>
          <a:p>
            <a:pPr marL="349250" lvl="1" indent="0">
              <a:buNone/>
            </a:pPr>
            <a:endParaRPr lang="en-US" dirty="0"/>
          </a:p>
        </p:txBody>
      </p:sp>
    </p:spTree>
    <p:extLst>
      <p:ext uri="{BB962C8B-B14F-4D97-AF65-F5344CB8AC3E}">
        <p14:creationId xmlns:p14="http://schemas.microsoft.com/office/powerpoint/2010/main" val="394065759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sion"/>
          </p:stSnd>
        </p:sndAc>
      </p:transition>
    </mc:Choice>
    <mc:Fallback xmlns="">
      <p:transition xmlns:p14="http://schemas.microsoft.com/office/powerpoint/2010/main" spd="slow">
        <p:fade/>
        <p:sndAc>
          <p:stSnd>
            <p:snd r:embed="rId3" name="Explosion"/>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Poverty</a:t>
            </a:r>
            <a:endParaRPr lang="en-US" dirty="0"/>
          </a:p>
        </p:txBody>
      </p:sp>
      <p:sp>
        <p:nvSpPr>
          <p:cNvPr id="3" name="Content Placeholder 2"/>
          <p:cNvSpPr>
            <a:spLocks noGrp="1"/>
          </p:cNvSpPr>
          <p:nvPr>
            <p:ph idx="1"/>
          </p:nvPr>
        </p:nvSpPr>
        <p:spPr/>
        <p:txBody>
          <a:bodyPr>
            <a:normAutofit lnSpcReduction="10000"/>
          </a:bodyPr>
          <a:lstStyle/>
          <a:p>
            <a:r>
              <a:rPr lang="en-US" dirty="0" smtClean="0"/>
              <a:t>Being poor is different from having a poverty mindset</a:t>
            </a:r>
          </a:p>
          <a:p>
            <a:r>
              <a:rPr lang="en-US" dirty="0" smtClean="0"/>
              <a:t>Being poor can change quickly</a:t>
            </a:r>
          </a:p>
          <a:p>
            <a:r>
              <a:rPr lang="en-US" dirty="0" smtClean="0"/>
              <a:t>A poverty mindset is seldom changed and usually is systemic in nature</a:t>
            </a:r>
          </a:p>
          <a:p>
            <a:r>
              <a:rPr lang="en-US" dirty="0" smtClean="0"/>
              <a:t>What are we doing to reach every student in our schools?</a:t>
            </a:r>
            <a:endParaRPr lang="en-US" dirty="0"/>
          </a:p>
        </p:txBody>
      </p:sp>
    </p:spTree>
    <p:extLst>
      <p:ext uri="{BB962C8B-B14F-4D97-AF65-F5344CB8AC3E}">
        <p14:creationId xmlns:p14="http://schemas.microsoft.com/office/powerpoint/2010/main" val="39442295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Challenge</a:t>
            </a:r>
            <a:endParaRPr lang="en-US" dirty="0"/>
          </a:p>
        </p:txBody>
      </p:sp>
      <p:sp>
        <p:nvSpPr>
          <p:cNvPr id="3" name="Content Placeholder 2"/>
          <p:cNvSpPr>
            <a:spLocks noGrp="1"/>
          </p:cNvSpPr>
          <p:nvPr>
            <p:ph idx="1"/>
          </p:nvPr>
        </p:nvSpPr>
        <p:spPr/>
        <p:txBody>
          <a:bodyPr/>
          <a:lstStyle/>
          <a:p>
            <a:r>
              <a:rPr lang="en-US" dirty="0" smtClean="0">
                <a:hlinkClick r:id="rId4"/>
              </a:rPr>
              <a:t>Do you see a park or a wall?</a:t>
            </a:r>
            <a:endParaRPr lang="en-US" dirty="0" smtClean="0"/>
          </a:p>
          <a:p>
            <a:r>
              <a:rPr lang="en-US" dirty="0" smtClean="0"/>
              <a:t>Is the risk worth the reward?</a:t>
            </a:r>
          </a:p>
          <a:p>
            <a:r>
              <a:rPr lang="en-US" dirty="0" smtClean="0">
                <a:hlinkClick r:id="rId5"/>
              </a:rPr>
              <a:t>Are you willing to carry others until they are willing to try themselves?</a:t>
            </a:r>
            <a:endParaRPr lang="en-US" dirty="0"/>
          </a:p>
        </p:txBody>
      </p:sp>
    </p:spTree>
    <p:extLst>
      <p:ext uri="{BB962C8B-B14F-4D97-AF65-F5344CB8AC3E}">
        <p14:creationId xmlns:p14="http://schemas.microsoft.com/office/powerpoint/2010/main" val="221199242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6" name="Explosion"/>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 Action</a:t>
            </a:r>
            <a:endParaRPr lang="en-US" dirty="0"/>
          </a:p>
        </p:txBody>
      </p:sp>
      <p:sp>
        <p:nvSpPr>
          <p:cNvPr id="3" name="Content Placeholder 2"/>
          <p:cNvSpPr>
            <a:spLocks noGrp="1"/>
          </p:cNvSpPr>
          <p:nvPr>
            <p:ph idx="1"/>
          </p:nvPr>
        </p:nvSpPr>
        <p:spPr/>
        <p:txBody>
          <a:bodyPr/>
          <a:lstStyle/>
          <a:p>
            <a:r>
              <a:rPr lang="en-US" dirty="0" smtClean="0">
                <a:hlinkClick r:id="rId4"/>
              </a:rPr>
              <a:t>Refuse to stop moving </a:t>
            </a:r>
            <a:endParaRPr lang="en-US" dirty="0" smtClean="0"/>
          </a:p>
          <a:p>
            <a:r>
              <a:rPr lang="en-US" dirty="0" smtClean="0"/>
              <a:t>Will you continue to not move or will you look for solutions to solve the problem.</a:t>
            </a:r>
          </a:p>
          <a:p>
            <a:r>
              <a:rPr lang="en-US" dirty="0" smtClean="0"/>
              <a:t>Action happens one step at a time.</a:t>
            </a:r>
          </a:p>
          <a:p>
            <a:r>
              <a:rPr lang="en-US" dirty="0" smtClean="0"/>
              <a:t>How can you get things moving in the right direction at your school?</a:t>
            </a:r>
            <a:endParaRPr lang="en-US" dirty="0"/>
          </a:p>
        </p:txBody>
      </p:sp>
    </p:spTree>
    <p:extLst>
      <p:ext uri="{BB962C8B-B14F-4D97-AF65-F5344CB8AC3E}">
        <p14:creationId xmlns:p14="http://schemas.microsoft.com/office/powerpoint/2010/main" val="317066560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Are Problem Solvers</a:t>
            </a:r>
            <a:endParaRPr lang="en-US" dirty="0"/>
          </a:p>
        </p:txBody>
      </p:sp>
      <p:sp>
        <p:nvSpPr>
          <p:cNvPr id="3" name="Content Placeholder 2"/>
          <p:cNvSpPr>
            <a:spLocks noGrp="1"/>
          </p:cNvSpPr>
          <p:nvPr>
            <p:ph idx="1"/>
          </p:nvPr>
        </p:nvSpPr>
        <p:spPr/>
        <p:txBody>
          <a:bodyPr/>
          <a:lstStyle/>
          <a:p>
            <a:r>
              <a:rPr lang="en-US" dirty="0" smtClean="0">
                <a:hlinkClick r:id="rId4"/>
              </a:rPr>
              <a:t>Launch</a:t>
            </a:r>
            <a:endParaRPr lang="en-US" dirty="0" smtClean="0"/>
          </a:p>
          <a:p>
            <a:r>
              <a:rPr lang="en-US" dirty="0" smtClean="0">
                <a:hlinkClick r:id="rId5"/>
              </a:rPr>
              <a:t>Houston We Have A Problem</a:t>
            </a:r>
            <a:endParaRPr lang="en-US" dirty="0" smtClean="0"/>
          </a:p>
          <a:p>
            <a:r>
              <a:rPr lang="en-US" dirty="0" smtClean="0">
                <a:hlinkClick r:id="rId6"/>
              </a:rPr>
              <a:t>Solve the problem</a:t>
            </a:r>
            <a:endParaRPr lang="en-US" dirty="0" smtClean="0"/>
          </a:p>
          <a:p>
            <a:r>
              <a:rPr lang="en-US" dirty="0" smtClean="0">
                <a:hlinkClick r:id="rId7"/>
              </a:rPr>
              <a:t>Re-entry</a:t>
            </a:r>
            <a:endParaRPr lang="en-US" dirty="0" smtClean="0"/>
          </a:p>
        </p:txBody>
      </p:sp>
    </p:spTree>
    <p:extLst>
      <p:ext uri="{BB962C8B-B14F-4D97-AF65-F5344CB8AC3E}">
        <p14:creationId xmlns:p14="http://schemas.microsoft.com/office/powerpoint/2010/main" val="15981952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8" name="Explosion"/>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Jeremy Tompkins	 – 	439-2663 </a:t>
            </a:r>
          </a:p>
          <a:p>
            <a:r>
              <a:rPr lang="en-US" dirty="0" err="1" smtClean="0"/>
              <a:t>Mariangela</a:t>
            </a:r>
            <a:r>
              <a:rPr lang="en-US" dirty="0" smtClean="0"/>
              <a:t> Niles	 –	439-2665</a:t>
            </a:r>
          </a:p>
          <a:p>
            <a:r>
              <a:rPr lang="en-US" dirty="0" smtClean="0"/>
              <a:t>Michaela </a:t>
            </a:r>
            <a:r>
              <a:rPr lang="en-US" dirty="0" err="1" smtClean="0"/>
              <a:t>Tullius</a:t>
            </a:r>
            <a:r>
              <a:rPr lang="en-US" dirty="0" smtClean="0"/>
              <a:t>		 -  	439-2667</a:t>
            </a:r>
          </a:p>
          <a:p>
            <a:endParaRPr lang="en-US" dirty="0"/>
          </a:p>
        </p:txBody>
      </p:sp>
    </p:spTree>
    <p:extLst>
      <p:ext uri="{BB962C8B-B14F-4D97-AF65-F5344CB8AC3E}">
        <p14:creationId xmlns:p14="http://schemas.microsoft.com/office/powerpoint/2010/main" val="29994413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sion"/>
          </p:stSnd>
        </p:sndAc>
      </p:transition>
    </mc:Choice>
    <mc:Fallback xmlns="">
      <p:transition xmlns:p14="http://schemas.microsoft.com/office/powerpoint/2010/main" spd="slow">
        <p:fade/>
        <p:sndAc>
          <p:stSnd>
            <p:snd r:embed="rId3" name="Explosion"/>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Triage</a:t>
            </a:r>
            <a:endParaRPr lang="en-US" dirty="0"/>
          </a:p>
        </p:txBody>
      </p:sp>
      <p:sp>
        <p:nvSpPr>
          <p:cNvPr id="3" name="Content Placeholder 2"/>
          <p:cNvSpPr>
            <a:spLocks noGrp="1"/>
          </p:cNvSpPr>
          <p:nvPr>
            <p:ph idx="1"/>
          </p:nvPr>
        </p:nvSpPr>
        <p:spPr/>
        <p:txBody>
          <a:bodyPr/>
          <a:lstStyle/>
          <a:p>
            <a:r>
              <a:rPr lang="en-US" dirty="0" smtClean="0">
                <a:hlinkClick r:id="rId4"/>
              </a:rPr>
              <a:t>Treat the Person</a:t>
            </a:r>
            <a:endParaRPr lang="en-US" dirty="0" smtClean="0"/>
          </a:p>
          <a:p>
            <a:r>
              <a:rPr lang="en-US" dirty="0" smtClean="0"/>
              <a:t>You do not stick a </a:t>
            </a:r>
            <a:r>
              <a:rPr lang="en-US" dirty="0" err="1" smtClean="0"/>
              <a:t>band-aid</a:t>
            </a:r>
            <a:r>
              <a:rPr lang="en-US" dirty="0" smtClean="0"/>
              <a:t> on a mortal wound</a:t>
            </a:r>
          </a:p>
          <a:p>
            <a:r>
              <a:rPr lang="en-US" dirty="0" smtClean="0"/>
              <a:t>In order to stop the bleeding you have to apply pressure</a:t>
            </a:r>
          </a:p>
          <a:p>
            <a:r>
              <a:rPr lang="en-US" dirty="0" smtClean="0"/>
              <a:t>In order for it to heal properly you have to fight the infection</a:t>
            </a:r>
            <a:endParaRPr lang="en-US" dirty="0"/>
          </a:p>
        </p:txBody>
      </p:sp>
    </p:spTree>
    <p:extLst>
      <p:ext uri="{BB962C8B-B14F-4D97-AF65-F5344CB8AC3E}">
        <p14:creationId xmlns:p14="http://schemas.microsoft.com/office/powerpoint/2010/main" val="136012519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371600"/>
            <a:ext cx="7716837" cy="1447800"/>
          </a:xfrm>
        </p:spPr>
        <p:txBody>
          <a:bodyPr/>
          <a:lstStyle/>
          <a:p>
            <a:pPr algn="ctr"/>
            <a:r>
              <a:rPr lang="en-US" dirty="0" smtClean="0"/>
              <a:t>Making A Difference</a:t>
            </a:r>
            <a:endParaRPr lang="en-US" dirty="0"/>
          </a:p>
        </p:txBody>
      </p:sp>
      <p:sp>
        <p:nvSpPr>
          <p:cNvPr id="3" name="Content Placeholder 2"/>
          <p:cNvSpPr>
            <a:spLocks noGrp="1"/>
          </p:cNvSpPr>
          <p:nvPr>
            <p:ph idx="1"/>
          </p:nvPr>
        </p:nvSpPr>
        <p:spPr/>
        <p:txBody>
          <a:bodyPr/>
          <a:lstStyle/>
          <a:p>
            <a:r>
              <a:rPr lang="en-US" dirty="0" smtClean="0">
                <a:hlinkClick r:id="rId4"/>
              </a:rPr>
              <a:t>The Unexpected</a:t>
            </a:r>
            <a:endParaRPr lang="en-US" dirty="0" smtClean="0"/>
          </a:p>
          <a:p>
            <a:r>
              <a:rPr lang="en-US" dirty="0" smtClean="0"/>
              <a:t>You never know who you will impact</a:t>
            </a:r>
          </a:p>
          <a:p>
            <a:r>
              <a:rPr lang="en-US" dirty="0" smtClean="0"/>
              <a:t>You never know who will make a difference in a life</a:t>
            </a:r>
          </a:p>
          <a:p>
            <a:r>
              <a:rPr lang="en-US" dirty="0" smtClean="0"/>
              <a:t>You never know who will have to take care of you</a:t>
            </a:r>
            <a:endParaRPr lang="en-US" dirty="0"/>
          </a:p>
        </p:txBody>
      </p:sp>
    </p:spTree>
    <p:extLst>
      <p:ext uri="{BB962C8B-B14F-4D97-AF65-F5344CB8AC3E}">
        <p14:creationId xmlns:p14="http://schemas.microsoft.com/office/powerpoint/2010/main" val="154965217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Discipline Shift</a:t>
            </a:r>
            <a:endParaRPr lang="en-US" dirty="0"/>
          </a:p>
        </p:txBody>
      </p:sp>
      <p:sp>
        <p:nvSpPr>
          <p:cNvPr id="3" name="Content Placeholder 2"/>
          <p:cNvSpPr>
            <a:spLocks noGrp="1"/>
          </p:cNvSpPr>
          <p:nvPr>
            <p:ph idx="1"/>
          </p:nvPr>
        </p:nvSpPr>
        <p:spPr/>
        <p:txBody>
          <a:bodyPr/>
          <a:lstStyle/>
          <a:p>
            <a:r>
              <a:rPr lang="en-US" dirty="0" smtClean="0">
                <a:hlinkClick r:id="rId4"/>
              </a:rPr>
              <a:t>What If?</a:t>
            </a:r>
            <a:endParaRPr lang="en-US" dirty="0" smtClean="0"/>
          </a:p>
          <a:p>
            <a:r>
              <a:rPr lang="en-US" dirty="0" smtClean="0"/>
              <a:t>We are in a discipline shift in our Country and Local Community.</a:t>
            </a:r>
          </a:p>
          <a:p>
            <a:r>
              <a:rPr lang="en-US" dirty="0" smtClean="0"/>
              <a:t>How we will view it?</a:t>
            </a:r>
          </a:p>
          <a:p>
            <a:r>
              <a:rPr lang="en-US" dirty="0" smtClean="0"/>
              <a:t>How will we shape and manage it?</a:t>
            </a:r>
          </a:p>
        </p:txBody>
      </p:sp>
    </p:spTree>
    <p:extLst>
      <p:ext uri="{BB962C8B-B14F-4D97-AF65-F5344CB8AC3E}">
        <p14:creationId xmlns:p14="http://schemas.microsoft.com/office/powerpoint/2010/main" val="274152559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Questions </a:t>
            </a:r>
            <a:endParaRPr lang="en-US" dirty="0"/>
          </a:p>
        </p:txBody>
      </p:sp>
      <p:sp>
        <p:nvSpPr>
          <p:cNvPr id="3" name="Content Placeholder 2"/>
          <p:cNvSpPr>
            <a:spLocks noGrp="1"/>
          </p:cNvSpPr>
          <p:nvPr>
            <p:ph idx="1"/>
          </p:nvPr>
        </p:nvSpPr>
        <p:spPr/>
        <p:txBody>
          <a:bodyPr/>
          <a:lstStyle/>
          <a:p>
            <a:r>
              <a:rPr lang="en-US" dirty="0" smtClean="0"/>
              <a:t>Is in-school suspension being used effectively at your school?</a:t>
            </a:r>
          </a:p>
          <a:p>
            <a:r>
              <a:rPr lang="en-US" dirty="0" smtClean="0"/>
              <a:t>Is out of school suspension an effective consequence for the students at your school?</a:t>
            </a:r>
          </a:p>
          <a:p>
            <a:r>
              <a:rPr lang="en-US" dirty="0" smtClean="0"/>
              <a:t>Is the purpose of your ILR program to keep students at your school and return them back to the classroom eventually?</a:t>
            </a:r>
            <a:endParaRPr lang="en-US" dirty="0"/>
          </a:p>
        </p:txBody>
      </p:sp>
    </p:spTree>
    <p:extLst>
      <p:ext uri="{BB962C8B-B14F-4D97-AF65-F5344CB8AC3E}">
        <p14:creationId xmlns:p14="http://schemas.microsoft.com/office/powerpoint/2010/main" val="398926385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What interventions does your school use to teach the correct behaviors to students?</a:t>
            </a:r>
          </a:p>
          <a:p>
            <a:r>
              <a:rPr lang="en-US" dirty="0" smtClean="0"/>
              <a:t>Who works with your teachers to give them the classroom management tools they need to survive?</a:t>
            </a:r>
          </a:p>
          <a:p>
            <a:r>
              <a:rPr lang="en-US" dirty="0" smtClean="0"/>
              <a:t>Who is making contact with the parents or guardians to get them involved in the process?</a:t>
            </a:r>
            <a:endParaRPr lang="en-US" dirty="0"/>
          </a:p>
        </p:txBody>
      </p:sp>
    </p:spTree>
    <p:extLst>
      <p:ext uri="{BB962C8B-B14F-4D97-AF65-F5344CB8AC3E}">
        <p14:creationId xmlns:p14="http://schemas.microsoft.com/office/powerpoint/2010/main" val="71664023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sion"/>
          </p:stSnd>
        </p:sndAc>
      </p:transition>
    </mc:Choice>
    <mc:Fallback xmlns="">
      <p:transition xmlns:p14="http://schemas.microsoft.com/office/powerpoint/2010/main" spd="slow">
        <p:fade/>
        <p:sndAc>
          <p:stSnd>
            <p:snd r:embed="rId3" name="Explosion"/>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Driven</a:t>
            </a:r>
            <a:endParaRPr lang="en-US" dirty="0"/>
          </a:p>
        </p:txBody>
      </p:sp>
      <p:sp>
        <p:nvSpPr>
          <p:cNvPr id="3" name="Content Placeholder 2"/>
          <p:cNvSpPr>
            <a:spLocks noGrp="1"/>
          </p:cNvSpPr>
          <p:nvPr>
            <p:ph idx="1"/>
          </p:nvPr>
        </p:nvSpPr>
        <p:spPr/>
        <p:txBody>
          <a:bodyPr/>
          <a:lstStyle/>
          <a:p>
            <a:r>
              <a:rPr lang="en-US" dirty="0" smtClean="0">
                <a:hlinkClick r:id="rId4"/>
              </a:rPr>
              <a:t>Show me the data</a:t>
            </a:r>
            <a:endParaRPr lang="en-US" dirty="0" smtClean="0"/>
          </a:p>
          <a:p>
            <a:r>
              <a:rPr lang="en-US" dirty="0" smtClean="0"/>
              <a:t>Always ask for the data before making decisions</a:t>
            </a:r>
          </a:p>
          <a:p>
            <a:r>
              <a:rPr lang="en-US" dirty="0" smtClean="0"/>
              <a:t>Data does not lie</a:t>
            </a:r>
          </a:p>
          <a:p>
            <a:r>
              <a:rPr lang="en-US" dirty="0" smtClean="0"/>
              <a:t>Let the data guide your path</a:t>
            </a:r>
          </a:p>
          <a:p>
            <a:r>
              <a:rPr lang="en-US" dirty="0" smtClean="0"/>
              <a:t>Lets look at the data from 2015-2016</a:t>
            </a:r>
            <a:endParaRPr lang="en-US" dirty="0"/>
          </a:p>
        </p:txBody>
      </p:sp>
    </p:spTree>
    <p:extLst>
      <p:ext uri="{BB962C8B-B14F-4D97-AF65-F5344CB8AC3E}">
        <p14:creationId xmlns:p14="http://schemas.microsoft.com/office/powerpoint/2010/main" val="88772236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5" name="Explosion"/>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 Your Climate</a:t>
            </a:r>
            <a:endParaRPr lang="en-US" dirty="0"/>
          </a:p>
        </p:txBody>
      </p:sp>
      <p:sp>
        <p:nvSpPr>
          <p:cNvPr id="3" name="Content Placeholder 2"/>
          <p:cNvSpPr>
            <a:spLocks noGrp="1"/>
          </p:cNvSpPr>
          <p:nvPr>
            <p:ph idx="1"/>
          </p:nvPr>
        </p:nvSpPr>
        <p:spPr/>
        <p:txBody>
          <a:bodyPr/>
          <a:lstStyle/>
          <a:p>
            <a:r>
              <a:rPr lang="en-US" dirty="0" smtClean="0"/>
              <a:t>Why School Climate…because…</a:t>
            </a:r>
          </a:p>
          <a:p>
            <a:pPr lvl="1">
              <a:buFont typeface="Wingdings" charset="2"/>
              <a:buChar char="§"/>
            </a:pPr>
            <a:r>
              <a:rPr lang="en-US" dirty="0" smtClean="0"/>
              <a:t>19,000 students are suspended every day in America’s schools;</a:t>
            </a:r>
          </a:p>
          <a:p>
            <a:pPr lvl="1">
              <a:buFont typeface="Wingdings" charset="2"/>
              <a:buChar char="§"/>
            </a:pPr>
            <a:r>
              <a:rPr lang="en-US" dirty="0" smtClean="0"/>
              <a:t>African –American students are suspended more than 2 times the rate of Caucasian students;</a:t>
            </a:r>
          </a:p>
          <a:p>
            <a:pPr lvl="1">
              <a:buFont typeface="Wingdings" charset="2"/>
              <a:buChar char="§"/>
            </a:pPr>
            <a:r>
              <a:rPr lang="en-US" dirty="0" smtClean="0"/>
              <a:t>“D-Code” offenses are the most common cause and the only code that shows a significant disparity.</a:t>
            </a:r>
          </a:p>
        </p:txBody>
      </p:sp>
    </p:spTree>
    <p:extLst>
      <p:ext uri="{BB962C8B-B14F-4D97-AF65-F5344CB8AC3E}">
        <p14:creationId xmlns:p14="http://schemas.microsoft.com/office/powerpoint/2010/main" val="242013512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sion"/>
          </p:stSnd>
        </p:sndAc>
      </p:transition>
    </mc:Choice>
    <mc:Fallback xmlns="">
      <p:transition xmlns:p14="http://schemas.microsoft.com/office/powerpoint/2010/main" spd="slow">
        <p:fade/>
        <p:sndAc>
          <p:stSnd>
            <p:snd r:embed="rId4" name="Explosion"/>
          </p:stSnd>
        </p:sndAc>
      </p:transition>
    </mc:Fallback>
  </mc:AlternateContent>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1904</TotalTime>
  <Words>1670</Words>
  <Application>Microsoft Office PowerPoint</Application>
  <PresentationFormat>On-screen Show (4:3)</PresentationFormat>
  <Paragraphs>197</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 Rounded MT Bold</vt:lpstr>
      <vt:lpstr>Calibri</vt:lpstr>
      <vt:lpstr>Wingdings</vt:lpstr>
      <vt:lpstr>Sky</vt:lpstr>
      <vt:lpstr>Why Are You Here?</vt:lpstr>
      <vt:lpstr>Poverty</vt:lpstr>
      <vt:lpstr>Triage</vt:lpstr>
      <vt:lpstr>Making A Difference</vt:lpstr>
      <vt:lpstr>Discipline Shift</vt:lpstr>
      <vt:lpstr>Essential Questions </vt:lpstr>
      <vt:lpstr>Essential Questions</vt:lpstr>
      <vt:lpstr>Data Driven</vt:lpstr>
      <vt:lpstr>Set Your Climate</vt:lpstr>
      <vt:lpstr>Set Your Climate</vt:lpstr>
      <vt:lpstr>Set Your Climate</vt:lpstr>
      <vt:lpstr>What do we do in school when…</vt:lpstr>
      <vt:lpstr>Rethink Discipline </vt:lpstr>
      <vt:lpstr>Rethink Discipline</vt:lpstr>
      <vt:lpstr>Rethink Discipline</vt:lpstr>
      <vt:lpstr>Think Outside the Box</vt:lpstr>
      <vt:lpstr>Teamwork Changes School Culture</vt:lpstr>
      <vt:lpstr>Shared Best Practices</vt:lpstr>
      <vt:lpstr>More Best Practices</vt:lpstr>
      <vt:lpstr>The Challenge</vt:lpstr>
      <vt:lpstr>Take Action</vt:lpstr>
      <vt:lpstr>We Are Problem Solvers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You Here?</dc:title>
  <dc:creator>ladmin</dc:creator>
  <cp:lastModifiedBy>Information Technology Department</cp:lastModifiedBy>
  <cp:revision>53</cp:revision>
  <cp:lastPrinted>2016-06-29T13:46:38Z</cp:lastPrinted>
  <dcterms:created xsi:type="dcterms:W3CDTF">2016-05-18T16:04:21Z</dcterms:created>
  <dcterms:modified xsi:type="dcterms:W3CDTF">2016-06-29T14:04:42Z</dcterms:modified>
</cp:coreProperties>
</file>